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654" r:id="rId3"/>
    <p:sldId id="535" r:id="rId4"/>
    <p:sldId id="541" r:id="rId5"/>
    <p:sldId id="647" r:id="rId6"/>
    <p:sldId id="644" r:id="rId7"/>
    <p:sldId id="645" r:id="rId8"/>
    <p:sldId id="646" r:id="rId9"/>
    <p:sldId id="545" r:id="rId10"/>
    <p:sldId id="625" r:id="rId11"/>
    <p:sldId id="408" r:id="rId12"/>
    <p:sldId id="552" r:id="rId13"/>
    <p:sldId id="554" r:id="rId14"/>
    <p:sldId id="657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89414" autoAdjust="0"/>
  </p:normalViewPr>
  <p:slideViewPr>
    <p:cSldViewPr snapToGrid="0">
      <p:cViewPr varScale="1">
        <p:scale>
          <a:sx n="97" d="100"/>
          <a:sy n="97" d="100"/>
        </p:scale>
        <p:origin x="21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69697-2B66-44FD-8635-8EA0FCC742B7}" type="datetimeFigureOut">
              <a:rPr lang="en-AU" smtClean="0"/>
              <a:t>11/05/2020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58F5-3639-4AF6-B161-A686DF71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106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focus question for my presentation today, is not how do we manage our waterways, but how do we BEST manage our waterways.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BE3EB-4CEE-4DA9-875F-1078B5F433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0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stormwater pollution in Australia we mainly use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Bioretention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basins to mitigate sediment and nutrient pollution.  One thing we can observe from this diagram is that if we implement a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bioretention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basin, the sediment pond now becomes redundant (and not a priority).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BE3EB-4CEE-4DA9-875F-1078B5F433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658F5-3639-4AF6-B161-A686DF7199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29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658F5-3639-4AF6-B161-A686DF71994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77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use our threat-barrier diagram that we have developed to map out the threats, values and management actions. Now I don’t expect you to read this, it’s just to illustrate the complexity and that it is possible to map it. </a:t>
            </a:r>
          </a:p>
          <a:p>
            <a:r>
              <a:rPr lang="en-AU" dirty="0"/>
              <a:t>CLICK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Australia, we currently focus on sediment and nutrients for stormwater pollution and we typically only implement 2 types of management actions: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biorention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basins and gross pollutant traps (GPTs).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not fully recognizing the bigger picture.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threat-barrier diagram can help waterway managers to help see the whole picture and better prioritize projects.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BE3EB-4CEE-4DA9-875F-1078B5F433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0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Relying solely on 80/60/45 regulations wont address climate change impacts. We can have the best bioretention basin but if sea level rise and heatwaves are prevalent it may degrade waterway values despite our efforts</a:t>
            </a: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658F5-3639-4AF6-B161-A686DF71994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450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658F5-3639-4AF6-B161-A686DF71994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00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0F33-6E22-49C3-B23B-4F7E18DA5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F7B6D-984C-45CB-85AD-070AB6960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3A81-7FC0-421F-BA42-F30AE0D1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B99-A2EA-41DD-9C58-26E85F9CFE9B}" type="datetime1">
              <a:rPr lang="en-AU" smtClean="0"/>
              <a:t>11/05/2020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2ED75-03A5-46B5-BB6F-1EA04D2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982A-5A22-41BB-B97A-6F75BA5B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61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D15C-69DF-48FE-970C-D614A320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3B9F3-739D-4088-B8BC-A2DC5E169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1BED0-A8B6-4141-BDF9-8C497DE0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C81-3F8B-4617-9064-36DDE3C8E9D3}" type="datetime1">
              <a:rPr lang="en-AU" smtClean="0"/>
              <a:t>11/05/2020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5F994-453C-4D16-9D80-6DD5988F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1C20-206D-4824-94F5-A5FF01B0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24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48DBB-DD49-432C-8E0D-0C976A91F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AF500-0A4B-4B69-8096-A5190554F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19CC1-BB5C-4FBA-A240-47C30F5F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86F4-ACD3-4DAA-9BB7-C665CE83C7DE}" type="datetime1">
              <a:rPr lang="en-AU" smtClean="0"/>
              <a:t>11/05/2020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AA440-4B3C-41D9-BCD4-D3AF5BDE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0704A-80C3-426F-8A0E-E164D060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0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6AB7-90B7-4EB0-A9BF-EB2FBC5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A0CC-FD71-4030-A5F9-E18342E2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7BD5E-AC5D-4334-8A20-224E67B8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970F-B45D-4D36-B1D2-BF8B04AB79FB}" type="datetime1">
              <a:rPr lang="en-AU" smtClean="0"/>
              <a:t>11/05/2020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CC747-E9F8-4E4C-98DA-40F2A997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3E3BA-E302-4E06-A933-44EC55EC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07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8E8A-45FB-47E2-8E71-28E2A94C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2765-FA80-478D-BE0C-93F867A2A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C18D6-7029-41D2-A071-D3C54809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94AC-E10A-4C18-BAE3-49FFCF20A8D7}" type="datetime1">
              <a:rPr lang="en-AU" smtClean="0"/>
              <a:t>11/05/2020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8213E-4351-467D-A371-0CBE8C43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55D88-0E25-40F5-ABDC-C63907B1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26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C91A-5665-4ABF-A778-C1D73DC9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066D-9D70-421C-B68A-6B400214E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044AA-475E-48BF-865F-37E1AF24A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E518F-C1C2-444B-8DFB-87276E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E920-7395-472D-8804-78E9B0DA988B}" type="datetime1">
              <a:rPr lang="en-AU" smtClean="0"/>
              <a:t>11/05/2020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C6263-29F7-47C6-BE10-614F187A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45568-9EC5-4F9D-9928-9ADD9589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11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1963-DD7C-42AC-ADF4-CB0C71CE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97708-4E21-40E9-BD6A-4176037A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94D03-F3C6-4ED4-8FFF-C21708363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4C906-84AA-41CF-9E7D-71C07D20C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EE2A4-64FE-43D3-8218-55D2460CC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049E3-9A81-4D72-935E-D9E5A161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3CA2-27DF-4C99-810F-53F8EA0FDCE3}" type="datetime1">
              <a:rPr lang="en-AU" smtClean="0"/>
              <a:t>11/05/2020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64511-B925-4AFD-8B7F-9C63B397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BD0DF-A25D-4D0A-A857-4BBCC2D3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17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210E-E7FF-47E9-9591-50511246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303B9-C216-4CB0-A596-29D7E035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8753-4CA1-4E41-89B3-343DC2969023}" type="datetime1">
              <a:rPr lang="en-AU" smtClean="0"/>
              <a:t>11/05/2020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99078-D9F6-4A4F-BBEA-56976412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07D3F-B5E5-43A4-AD67-C9DE46FB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02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EF000-D596-4BC5-906C-58E7B431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8164-D519-49D9-BE15-A7FC8CD85C2F}" type="datetime1">
              <a:rPr lang="en-AU" smtClean="0"/>
              <a:t>11/05/2020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13D42-6784-4B5B-8043-1031624D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F574D-9D85-4821-91DE-EDC6CCB9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8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8915-D607-456B-A4AA-E06D8A37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0503-7EBD-4E3F-81F2-1ED038E9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30A65-8EB0-4923-98BA-63BCB9CF9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D2DC5-3D96-4003-B900-898F17F8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095-A3CA-4FD0-883B-006CE2D16DD9}" type="datetime1">
              <a:rPr lang="en-AU" smtClean="0"/>
              <a:t>11/05/2020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1E75A-481B-4519-A05E-588E87F3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6AC72-1417-47D8-86AB-3754198D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95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5152-15B1-46BB-964F-12B6DE86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ACECE-5E6F-4A74-9337-235C86B48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714A2-3F6F-438C-B17B-E81BB224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C9C46-6F47-4792-98A5-B8F52201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82D4-758B-4C3F-A9E4-F32C6CA2B798}" type="datetime1">
              <a:rPr lang="en-AU" smtClean="0"/>
              <a:t>11/05/2020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E5075-2F33-4A70-9F4E-E720B3BA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0920A-7DBF-45AD-9B8D-74D25110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77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11BFA-92BE-4F93-9429-15117323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B60BA-55D1-4704-8350-6699F3698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33FEA-024E-49C9-9AFD-DEAC71E3B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5B51-5056-4333-BBB6-4707B28FF983}" type="datetime1">
              <a:rPr lang="en-AU" smtClean="0"/>
              <a:t>11/05/2020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FB59-CD6D-4855-AB53-9F9ACC12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D8596-81DB-4189-8114-0F01C196C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CA9B2-1146-4B3D-A0CD-4ED045E662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6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7AAAE2-CF5C-C74B-88F1-8876D01C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07" y="1336220"/>
            <a:ext cx="5433103" cy="2239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CF2FE2-3B9C-144B-B74A-B813160C0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7833" y="-28944"/>
            <a:ext cx="10384404" cy="6915887"/>
          </a:xfrm>
          <a:prstGeom prst="parallelogram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FF6A99-B320-4E5F-96DA-178FA5370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93" y="3949807"/>
            <a:ext cx="4437330" cy="7675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720E332-85F4-4C7F-B28A-D9BA6543495B}"/>
              </a:ext>
            </a:extLst>
          </p:cNvPr>
          <p:cNvSpPr txBox="1">
            <a:spLocks/>
          </p:cNvSpPr>
          <p:nvPr/>
        </p:nvSpPr>
        <p:spPr>
          <a:xfrm>
            <a:off x="7022159" y="5091582"/>
            <a:ext cx="4722398" cy="15155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Strategic Waterways Course Overview: Why Strategic Waterways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C0F90-CBC7-47AE-A2A9-B817FA8D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44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91" y="77570"/>
            <a:ext cx="8229600" cy="859154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Barrier</a:t>
            </a:r>
            <a:r>
              <a:rPr lang="en-A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AU" sz="40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b</a:t>
            </a:r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ypass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6768" y="3376201"/>
            <a:ext cx="1137531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NUTRIENTS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6769" y="2811686"/>
            <a:ext cx="1137531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SEDIMENT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6765" y="3935469"/>
            <a:ext cx="1137531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DISTURBANCE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769" y="4486516"/>
            <a:ext cx="1137531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 CHANGE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561" y="3653200"/>
            <a:ext cx="1137531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dirty="0"/>
              <a:t>COMMUNITY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562" y="3088685"/>
            <a:ext cx="1137531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dirty="0"/>
              <a:t>HABITAT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558" y="4212468"/>
            <a:ext cx="1137531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dirty="0"/>
              <a:t>COMMERCE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04299" y="3532480"/>
            <a:ext cx="125323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94805" y="4073970"/>
            <a:ext cx="125323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04299" y="4609203"/>
            <a:ext cx="125323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94805" y="2958082"/>
            <a:ext cx="125323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57537" y="2243416"/>
            <a:ext cx="0" cy="321933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66761" y="3992369"/>
            <a:ext cx="4292908" cy="2705055"/>
            <a:chOff x="1221342" y="3528647"/>
            <a:chExt cx="4292908" cy="2705055"/>
          </a:xfrm>
        </p:grpSpPr>
        <p:sp>
          <p:nvSpPr>
            <p:cNvPr id="9" name="TextBox 8"/>
            <p:cNvSpPr txBox="1"/>
            <p:nvPr/>
          </p:nvSpPr>
          <p:spPr>
            <a:xfrm>
              <a:off x="1245643" y="4890079"/>
              <a:ext cx="1137531" cy="27699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SALINITY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21342" y="5546764"/>
              <a:ext cx="1137531" cy="27699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HEATWAVES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78377" y="3528647"/>
              <a:ext cx="2956714" cy="1954118"/>
            </a:xfrm>
            <a:custGeom>
              <a:avLst/>
              <a:gdLst>
                <a:gd name="connsiteX0" fmla="*/ 0 w 3202720"/>
                <a:gd name="connsiteY0" fmla="*/ 1243955 h 1638749"/>
                <a:gd name="connsiteX1" fmla="*/ 1861291 w 3202720"/>
                <a:gd name="connsiteY1" fmla="*/ 1564227 h 1638749"/>
                <a:gd name="connsiteX2" fmla="*/ 3202720 w 3202720"/>
                <a:gd name="connsiteY2" fmla="*/ 0 h 16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2720" h="1638749">
                  <a:moveTo>
                    <a:pt x="0" y="1243955"/>
                  </a:moveTo>
                  <a:cubicBezTo>
                    <a:pt x="663752" y="1507754"/>
                    <a:pt x="1327504" y="1771553"/>
                    <a:pt x="1861291" y="1564227"/>
                  </a:cubicBezTo>
                  <a:cubicBezTo>
                    <a:pt x="2395078" y="1356901"/>
                    <a:pt x="2798899" y="678450"/>
                    <a:pt x="3202720" y="0"/>
                  </a:cubicBezTo>
                </a:path>
              </a:pathLst>
            </a:custGeom>
            <a:ln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49386" y="3846439"/>
              <a:ext cx="3164864" cy="2387263"/>
            </a:xfrm>
            <a:custGeom>
              <a:avLst/>
              <a:gdLst>
                <a:gd name="connsiteX0" fmla="*/ 0 w 3202720"/>
                <a:gd name="connsiteY0" fmla="*/ 1243955 h 1638749"/>
                <a:gd name="connsiteX1" fmla="*/ 1861291 w 3202720"/>
                <a:gd name="connsiteY1" fmla="*/ 1564227 h 1638749"/>
                <a:gd name="connsiteX2" fmla="*/ 3202720 w 3202720"/>
                <a:gd name="connsiteY2" fmla="*/ 0 h 16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2720" h="1638749">
                  <a:moveTo>
                    <a:pt x="0" y="1243955"/>
                  </a:moveTo>
                  <a:cubicBezTo>
                    <a:pt x="663752" y="1507754"/>
                    <a:pt x="1327504" y="1771553"/>
                    <a:pt x="1861291" y="1564227"/>
                  </a:cubicBezTo>
                  <a:cubicBezTo>
                    <a:pt x="2395078" y="1356901"/>
                    <a:pt x="2798899" y="678450"/>
                    <a:pt x="3202720" y="0"/>
                  </a:cubicBezTo>
                </a:path>
              </a:pathLst>
            </a:custGeom>
            <a:ln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4112216" y="2732002"/>
            <a:ext cx="25300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EEECE1">
                    <a:lumMod val="50000"/>
                  </a:srgbClr>
                </a:solidFill>
              </a:rPr>
              <a:t>Solution </a:t>
            </a:r>
          </a:p>
          <a:p>
            <a:r>
              <a:rPr lang="en-AU" sz="1600" dirty="0">
                <a:solidFill>
                  <a:srgbClr val="EEECE1">
                    <a:lumMod val="50000"/>
                  </a:srgbClr>
                </a:solidFill>
              </a:rPr>
              <a:t>(e.g. bioretention)</a:t>
            </a:r>
            <a:endParaRPr lang="en-AU" sz="2400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30" name="Rounded Rectangle 5"/>
          <p:cNvSpPr/>
          <p:nvPr/>
        </p:nvSpPr>
        <p:spPr>
          <a:xfrm>
            <a:off x="2525555" y="1923008"/>
            <a:ext cx="1311970" cy="65717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Hazards</a:t>
            </a:r>
          </a:p>
        </p:txBody>
      </p:sp>
      <p:sp>
        <p:nvSpPr>
          <p:cNvPr id="31" name="Rounded Rectangle 7"/>
          <p:cNvSpPr/>
          <p:nvPr/>
        </p:nvSpPr>
        <p:spPr>
          <a:xfrm>
            <a:off x="7063039" y="1923942"/>
            <a:ext cx="1336568" cy="696410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8FD94C-78FA-4153-B539-0979385CD66D}"/>
              </a:ext>
            </a:extLst>
          </p:cNvPr>
          <p:cNvSpPr txBox="1"/>
          <p:nvPr/>
        </p:nvSpPr>
        <p:spPr>
          <a:xfrm>
            <a:off x="1674716" y="878826"/>
            <a:ext cx="773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 5: Relying solely on 80/60/45 regulations won’t address climate change impacts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518BC1-5FAD-4AA8-AEB5-AA38055C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6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Hotspots and hot moments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sz="4400" dirty="0">
                <a:solidFill>
                  <a:schemeClr val="accent4">
                    <a:lumMod val="75000"/>
                  </a:schemeClr>
                </a:solidFill>
              </a:rPr>
              <a:t>90% 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of pollution can occur from: </a:t>
            </a:r>
          </a:p>
          <a:p>
            <a:pPr marL="400050" lvl="1" indent="0">
              <a:buNone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GB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10% 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of the catchment </a:t>
            </a:r>
          </a:p>
          <a:p>
            <a:pPr marL="400050" lvl="1" indent="0">
              <a:buNone/>
            </a:pP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10% 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of the time </a:t>
            </a:r>
          </a:p>
          <a:p>
            <a:endParaRPr lang="en-GB" dirty="0"/>
          </a:p>
          <a:p>
            <a:pPr marL="400050" lvl="1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Michael E. McClain et al, “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Biogeochemical Hot Spots and Hot Moments at the Interface of Terrestrial and Aquatic Ecosystems”,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Volume 6, Issue 4 – Ecosystems, June 2003  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36274-A61C-41ED-95F7-E4DAA833E2BE}"/>
              </a:ext>
            </a:extLst>
          </p:cNvPr>
          <p:cNvSpPr txBox="1"/>
          <p:nvPr/>
        </p:nvSpPr>
        <p:spPr>
          <a:xfrm>
            <a:off x="1190331" y="1527324"/>
            <a:ext cx="981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 6: Waterway health can be damaged from acute events, like floods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76940-A61C-4179-AFAE-714257FB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86316" y="0"/>
            <a:ext cx="11404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Risk</a:t>
            </a:r>
            <a:r>
              <a:rPr lang="en-A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hotspots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FE3C10-59AB-4DE0-8AE7-ACA542F65315}"/>
              </a:ext>
            </a:extLst>
          </p:cNvPr>
          <p:cNvSpPr txBox="1"/>
          <p:nvPr/>
        </p:nvSpPr>
        <p:spPr>
          <a:xfrm>
            <a:off x="-67282" y="956548"/>
            <a:ext cx="1159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 7: Focus efforts on hotspots</a:t>
            </a:r>
            <a:endParaRPr lang="en-AU" sz="2400" dirty="0">
              <a:solidFill>
                <a:srgbClr val="7F7F7F"/>
              </a:solidFill>
              <a:highlight>
                <a:srgbClr val="FFFF00"/>
              </a:highlight>
              <a:latin typeface="Apex New Book" panose="02010600040501010103" pitchFamily="50" charset="0"/>
              <a:ea typeface="Apex New Book" panose="020106000405010101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5A322-D1C9-48B2-AA90-49F52909C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5" t="17261" r="16236" b="7169"/>
          <a:stretch/>
        </p:blipFill>
        <p:spPr>
          <a:xfrm>
            <a:off x="1072901" y="1726419"/>
            <a:ext cx="9121966" cy="4990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6B7726-B015-4B85-9CE9-583803DC87BA}"/>
              </a:ext>
            </a:extLst>
          </p:cNvPr>
          <p:cNvSpPr txBox="1"/>
          <p:nvPr/>
        </p:nvSpPr>
        <p:spPr>
          <a:xfrm>
            <a:off x="9541111" y="5085844"/>
            <a:ext cx="253290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Current regulation (e.g. 80/60/45) is one-size-fits-all and does not acknowledge hotspots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38962A-B2D9-4528-984B-AA9F616F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38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97417" y="23135"/>
            <a:ext cx="11582399" cy="75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Opportunity hotspots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55A6C0-0D2B-4CC6-BB96-16D96F11FCD0}"/>
              </a:ext>
            </a:extLst>
          </p:cNvPr>
          <p:cNvSpPr txBox="1"/>
          <p:nvPr/>
        </p:nvSpPr>
        <p:spPr>
          <a:xfrm>
            <a:off x="567925" y="754492"/>
            <a:ext cx="1124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 8: Look for strategic opportunities to enhance value</a:t>
            </a:r>
            <a:endParaRPr lang="en-AU" sz="2400" dirty="0">
              <a:solidFill>
                <a:srgbClr val="7F7F7F"/>
              </a:solidFill>
              <a:highlight>
                <a:srgbClr val="FFFF00"/>
              </a:highlight>
              <a:latin typeface="Apex New Book" panose="02010600040501010103" pitchFamily="50" charset="0"/>
              <a:ea typeface="Apex New Book" panose="02010600040501010103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128F9-FBBD-46B4-9A47-B7379AC28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9" t="15186" r="16099" b="5000"/>
          <a:stretch/>
        </p:blipFill>
        <p:spPr>
          <a:xfrm>
            <a:off x="873234" y="1216157"/>
            <a:ext cx="9334486" cy="5270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9577F4-1FD6-474C-ADB0-4AAE619220E8}"/>
              </a:ext>
            </a:extLst>
          </p:cNvPr>
          <p:cNvSpPr txBox="1"/>
          <p:nvPr/>
        </p:nvSpPr>
        <p:spPr>
          <a:xfrm>
            <a:off x="9271770" y="5321818"/>
            <a:ext cx="265088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Current regulation (e.g. 80/60/45) does not encourage waterway improvement activities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AC28C-53FC-403D-9ABC-D858AB7E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47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914D-AE99-4B44-AD78-978132D4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</a:rPr>
              <a:t>The scale of the issue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71562-6F3F-41F8-8DCD-40ECB85F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341"/>
            <a:ext cx="10515600" cy="593111"/>
          </a:xfrm>
        </p:spPr>
        <p:txBody>
          <a:bodyPr/>
          <a:lstStyle/>
          <a:p>
            <a:pPr marL="0" indent="0" algn="ctr">
              <a:buNone/>
            </a:pPr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 9: Limited time and resources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E9B7B-3D6A-4F5D-82AA-7E428D49D99E}"/>
              </a:ext>
            </a:extLst>
          </p:cNvPr>
          <p:cNvSpPr/>
          <p:nvPr/>
        </p:nvSpPr>
        <p:spPr>
          <a:xfrm>
            <a:off x="2585883" y="2324215"/>
            <a:ext cx="70202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Last financial year, ~</a:t>
            </a:r>
            <a:r>
              <a:rPr lang="en-AU" dirty="0">
                <a:solidFill>
                  <a:srgbClr val="0070C0"/>
                </a:solidFill>
              </a:rPr>
              <a:t>14,000 new lots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were given Operational Works Approval (from State records)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The current SPP threshold is lots larger than 2500 m2 in area, and greater than 6 lots – In Brisbane a significant portion of applications </a:t>
            </a:r>
            <a:r>
              <a:rPr lang="en-AU" dirty="0">
                <a:solidFill>
                  <a:srgbClr val="0070C0"/>
                </a:solidFill>
              </a:rPr>
              <a:t>fall below this threshold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and do not receive treatment (BCC)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In Brisbane, new development applications make up </a:t>
            </a:r>
            <a:r>
              <a:rPr lang="en-AU" dirty="0">
                <a:solidFill>
                  <a:srgbClr val="0070C0"/>
                </a:solidFill>
              </a:rPr>
              <a:t>2 % of the urban footprint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(BCC) – At the current rate of renewal it would take `50+ years for the city footprint to be treated via WSUD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Worldwide, </a:t>
            </a:r>
            <a:r>
              <a:rPr lang="en-AU" dirty="0">
                <a:solidFill>
                  <a:srgbClr val="0070C0"/>
                </a:solidFill>
              </a:rPr>
              <a:t>70% of 1st order streams are lost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due to urbanisation - Elmore and Kaushal (2008)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The catchment threshold of imperviousness and conventional stormwater drainage associated with poor in-stream ecological condition is </a:t>
            </a:r>
            <a:r>
              <a:rPr lang="en-AU" dirty="0">
                <a:solidFill>
                  <a:srgbClr val="0070C0"/>
                </a:solidFill>
              </a:rPr>
              <a:t>just 5–10%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- Walsh et al., (2012)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36B40-2C20-4478-B8B2-B196B1A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08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7AAAE2-CF5C-C74B-88F1-8876D01C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448" y="766880"/>
            <a:ext cx="5433103" cy="2239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AC3974-6160-0245-B599-2C8BD67BAD59}"/>
              </a:ext>
            </a:extLst>
          </p:cNvPr>
          <p:cNvSpPr txBox="1"/>
          <p:nvPr/>
        </p:nvSpPr>
        <p:spPr>
          <a:xfrm>
            <a:off x="3877334" y="4615816"/>
            <a:ext cx="443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pex New Light" panose="02010600040501010103" pitchFamily="50" charset="0"/>
                <a:ea typeface="Apex New Light" panose="02010600040501010103" pitchFamily="50" charset="0"/>
              </a:rPr>
              <a:t>If you have any feedback or questions, please contact Glenn Browning at glenn.b@hlw.org.au</a:t>
            </a:r>
            <a:endParaRPr lang="en-US" sz="2400" dirty="0">
              <a:latin typeface="Apex New Light" panose="02010600040501010103" pitchFamily="50" charset="0"/>
              <a:ea typeface="Apex New Light" panose="020106000405010101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FF6A99-B320-4E5F-96DA-178FA5370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34" y="3429000"/>
            <a:ext cx="4437330" cy="767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972F3-B38A-49B7-9424-2E40CA388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813" y="5521780"/>
            <a:ext cx="1125510" cy="11255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2AF84D-5C38-4ED4-92F0-5915A2EF5A79}"/>
              </a:ext>
            </a:extLst>
          </p:cNvPr>
          <p:cNvSpPr txBox="1"/>
          <p:nvPr/>
        </p:nvSpPr>
        <p:spPr>
          <a:xfrm>
            <a:off x="9576658" y="6148480"/>
            <a:ext cx="119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entury Gothic" panose="020B0502020202020204" pitchFamily="34" charset="0"/>
              </a:rPr>
              <a:t>Funded by: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3395C-8C66-4EB1-B09E-610915DE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3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20D72F-1A8D-4421-9DC6-43F65DB7D0D5}"/>
              </a:ext>
            </a:extLst>
          </p:cNvPr>
          <p:cNvSpPr txBox="1">
            <a:spLocks/>
          </p:cNvSpPr>
          <p:nvPr/>
        </p:nvSpPr>
        <p:spPr>
          <a:xfrm>
            <a:off x="1699161" y="2503791"/>
            <a:ext cx="8305091" cy="412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AU" sz="72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How do we best manage our waterways?</a:t>
            </a:r>
          </a:p>
          <a:p>
            <a:pPr>
              <a:lnSpc>
                <a:spcPct val="120000"/>
              </a:lnSpc>
            </a:pPr>
            <a:r>
              <a:rPr lang="en-AU" sz="72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A typical approach </a:t>
            </a:r>
          </a:p>
          <a:p>
            <a:pPr>
              <a:lnSpc>
                <a:spcPct val="120000"/>
              </a:lnSpc>
            </a:pPr>
            <a:r>
              <a:rPr lang="en-AU" sz="72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Why we need to think differently</a:t>
            </a:r>
          </a:p>
          <a:p>
            <a:pPr>
              <a:lnSpc>
                <a:spcPct val="120000"/>
              </a:lnSpc>
            </a:pPr>
            <a:r>
              <a:rPr lang="en-AU" sz="72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Complex system</a:t>
            </a:r>
          </a:p>
          <a:p>
            <a:pPr>
              <a:lnSpc>
                <a:spcPct val="120000"/>
              </a:lnSpc>
            </a:pPr>
            <a:r>
              <a:rPr lang="en-AU" sz="72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Barrier bypass</a:t>
            </a:r>
          </a:p>
          <a:p>
            <a:pPr>
              <a:lnSpc>
                <a:spcPct val="120000"/>
              </a:lnSpc>
            </a:pPr>
            <a:r>
              <a:rPr lang="en-AU" sz="72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Hotspots and hot moments</a:t>
            </a:r>
          </a:p>
          <a:p>
            <a:pPr>
              <a:lnSpc>
                <a:spcPct val="120000"/>
              </a:lnSpc>
            </a:pPr>
            <a:r>
              <a:rPr lang="en-AU" sz="72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Risk hotspots</a:t>
            </a:r>
          </a:p>
          <a:p>
            <a:pPr>
              <a:lnSpc>
                <a:spcPct val="120000"/>
              </a:lnSpc>
            </a:pPr>
            <a:r>
              <a:rPr lang="en-AU" sz="7200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Opportunity hotspots </a:t>
            </a:r>
          </a:p>
          <a:p>
            <a:endParaRPr lang="en-AU" sz="2000" dirty="0">
              <a:solidFill>
                <a:srgbClr val="006CAB"/>
              </a:solidFill>
              <a:latin typeface="Apex New Book" panose="02010600040501010103" pitchFamily="50" charset="0"/>
              <a:ea typeface="Apex New Book" panose="02010600040501010103" pitchFamily="50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99B0C476-4CB6-4AAE-B85B-0AC2ED869697}"/>
              </a:ext>
            </a:extLst>
          </p:cNvPr>
          <p:cNvSpPr/>
          <p:nvPr/>
        </p:nvSpPr>
        <p:spPr>
          <a:xfrm>
            <a:off x="1559312" y="483704"/>
            <a:ext cx="9073375" cy="1940312"/>
          </a:xfrm>
          <a:prstGeom prst="round2DiagRect">
            <a:avLst/>
          </a:prstGeom>
          <a:solidFill>
            <a:srgbClr val="006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0376C8-D431-4385-96D7-BB4FF5724DCB}"/>
              </a:ext>
            </a:extLst>
          </p:cNvPr>
          <p:cNvSpPr txBox="1">
            <a:spLocks/>
          </p:cNvSpPr>
          <p:nvPr/>
        </p:nvSpPr>
        <p:spPr>
          <a:xfrm>
            <a:off x="2026903" y="8823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dirty="0">
                <a:solidFill>
                  <a:schemeClr val="bg1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Strategic Waterways Course Overview: </a:t>
            </a:r>
            <a:endParaRPr lang="en-AU" sz="4000" dirty="0">
              <a:solidFill>
                <a:schemeClr val="bg2">
                  <a:lumMod val="50000"/>
                </a:schemeClr>
              </a:solidFill>
              <a:latin typeface="Apex New Light" panose="02010600040501010103" pitchFamily="50" charset="0"/>
              <a:ea typeface="Apex New Light" panose="02010600040501010103" pitchFamily="50" charset="0"/>
            </a:endParaRP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Changes and updates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DB5ACA-3989-4C83-825B-2B259706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80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&#10;&#10;Description automatically generated">
            <a:extLst>
              <a:ext uri="{FF2B5EF4-FFF2-40B4-BE49-F238E27FC236}">
                <a16:creationId xmlns:a16="http://schemas.microsoft.com/office/drawing/2014/main" id="{FE5D9819-96B2-4FE7-9D66-5E45E56B5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How do we </a:t>
            </a:r>
            <a:r>
              <a:rPr lang="en-US" sz="36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best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manage our waterways?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0941C0-4E73-4B99-8CDE-EB56CD9C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2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7830" y="0"/>
            <a:ext cx="719880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A typical approach to manage risk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8972" y="2463218"/>
            <a:ext cx="1387818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AU" dirty="0">
                <a:solidFill>
                  <a:prstClr val="white"/>
                </a:solidFill>
                <a:latin typeface="Calibri"/>
              </a:rPr>
              <a:t>Sediment &amp; Nutrients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4141" y="2599781"/>
            <a:ext cx="1533569" cy="36933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AU" dirty="0">
                <a:solidFill>
                  <a:prstClr val="white"/>
                </a:solidFill>
                <a:latin typeface="Calibri"/>
              </a:rPr>
              <a:t>Water Quality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283924" y="3953987"/>
            <a:ext cx="24878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AU" dirty="0">
                <a:solidFill>
                  <a:srgbClr val="EEECE1">
                    <a:lumMod val="50000"/>
                  </a:srgbClr>
                </a:solidFill>
                <a:latin typeface="Calibri"/>
              </a:rPr>
              <a:t>BIORETENTION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227258" y="2784447"/>
            <a:ext cx="41714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735828" y="2784447"/>
            <a:ext cx="1022985" cy="0"/>
          </a:xfrm>
          <a:prstGeom prst="straightConnector1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41" y="3824816"/>
            <a:ext cx="2792069" cy="180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264185-DEC7-447C-8ED2-5C08258CA147}"/>
              </a:ext>
            </a:extLst>
          </p:cNvPr>
          <p:cNvSpPr txBox="1"/>
          <p:nvPr/>
        </p:nvSpPr>
        <p:spPr>
          <a:xfrm>
            <a:off x="8459563" y="3824816"/>
            <a:ext cx="311300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The Stormwater Management Design Objectives (SMDOs) e.g. 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80/60/45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 is used to determine the size of these bioretention basins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495" y="2241755"/>
            <a:ext cx="0" cy="353961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405B76-972E-4543-8C8E-2A10448809F8}"/>
              </a:ext>
            </a:extLst>
          </p:cNvPr>
          <p:cNvSpPr txBox="1"/>
          <p:nvPr/>
        </p:nvSpPr>
        <p:spPr>
          <a:xfrm>
            <a:off x="4772168" y="5860922"/>
            <a:ext cx="30641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  <a:latin typeface="Apex New Light" panose="02010600040501010103" pitchFamily="50" charset="0"/>
                <a:ea typeface="Apex New Light" panose="02010600040501010103" pitchFamily="50" charset="0"/>
              </a:defRPr>
            </a:lvl1pPr>
          </a:lstStyle>
          <a:p>
            <a:r>
              <a:rPr lang="en-AU" sz="1600" dirty="0"/>
              <a:t>Typically bioretention is used to shield our waterways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E2CE3B-6DF6-474E-8439-0C4DF51E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5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E001-AD03-4E71-976B-77277FFC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Why we need to think differently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D407-3145-476B-9E94-581BC672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5">
                    <a:lumMod val="75000"/>
                  </a:schemeClr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Reason 1: </a:t>
            </a:r>
            <a:r>
              <a:rPr lang="en-AU" dirty="0">
                <a:latin typeface="Apex New Light" panose="02010600040501010103" pitchFamily="50" charset="0"/>
                <a:ea typeface="Apex New Light" panose="02010600040501010103" pitchFamily="50" charset="0"/>
              </a:rPr>
              <a:t>Threats don’t just occur in operation phase</a:t>
            </a:r>
          </a:p>
          <a:p>
            <a:r>
              <a:rPr lang="en-AU" dirty="0">
                <a:solidFill>
                  <a:srgbClr val="FFC000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Reason 2: </a:t>
            </a:r>
            <a:r>
              <a:rPr lang="en-AU" dirty="0">
                <a:latin typeface="Apex New Light" panose="02010600040501010103" pitchFamily="50" charset="0"/>
                <a:ea typeface="Apex New Light" panose="02010600040501010103" pitchFamily="50" charset="0"/>
              </a:rPr>
              <a:t>Fish survival depends on many things – </a:t>
            </a:r>
            <a:r>
              <a:rPr lang="en-AU" i="1" dirty="0">
                <a:latin typeface="Apex New Light" panose="02010600040501010103" pitchFamily="50" charset="0"/>
                <a:ea typeface="Apex New Light" panose="02010600040501010103" pitchFamily="50" charset="0"/>
              </a:rPr>
              <a:t>not just 80/60/45</a:t>
            </a:r>
          </a:p>
          <a:p>
            <a:r>
              <a:rPr lang="en-AU" dirty="0">
                <a:solidFill>
                  <a:schemeClr val="accent2">
                    <a:lumMod val="75000"/>
                  </a:schemeClr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Reason 4: </a:t>
            </a:r>
            <a:r>
              <a:rPr lang="en-AU" dirty="0">
                <a:latin typeface="Apex New Light" panose="02010600040501010103" pitchFamily="50" charset="0"/>
                <a:ea typeface="Apex New Light" panose="02010600040501010103" pitchFamily="50" charset="0"/>
              </a:rPr>
              <a:t>There are many different ways to manage waterway health</a:t>
            </a:r>
          </a:p>
          <a:p>
            <a:r>
              <a:rPr lang="en-AU" dirty="0">
                <a:solidFill>
                  <a:srgbClr val="7030A0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Reason 5:</a:t>
            </a:r>
            <a:r>
              <a:rPr lang="en-AU" dirty="0">
                <a:latin typeface="Apex New Light" panose="02010600040501010103" pitchFamily="50" charset="0"/>
                <a:ea typeface="Apex New Light" panose="02010600040501010103" pitchFamily="50" charset="0"/>
              </a:rPr>
              <a:t> 80/60/45 won’t address climate impacts</a:t>
            </a:r>
          </a:p>
          <a:p>
            <a:r>
              <a:rPr lang="en-AU" dirty="0">
                <a:solidFill>
                  <a:srgbClr val="FF0000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Reason 6: </a:t>
            </a:r>
            <a:r>
              <a:rPr lang="en-AU" dirty="0">
                <a:latin typeface="Apex New Light" panose="02010600040501010103" pitchFamily="50" charset="0"/>
                <a:ea typeface="Apex New Light" panose="02010600040501010103" pitchFamily="50" charset="0"/>
              </a:rPr>
              <a:t>Waterway health can be damaged from acute events</a:t>
            </a:r>
          </a:p>
          <a:p>
            <a:r>
              <a:rPr lang="en-AU" dirty="0">
                <a:solidFill>
                  <a:srgbClr val="00B050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Reason 7: </a:t>
            </a:r>
            <a:r>
              <a:rPr lang="en-AU" dirty="0">
                <a:latin typeface="Apex New Light" panose="02010600040501010103" pitchFamily="50" charset="0"/>
                <a:ea typeface="Apex New Light" panose="02010600040501010103" pitchFamily="50" charset="0"/>
              </a:rPr>
              <a:t>Focus efforts on geographic hotspots</a:t>
            </a:r>
          </a:p>
          <a:p>
            <a:r>
              <a:rPr lang="en-AU" dirty="0">
                <a:solidFill>
                  <a:srgbClr val="92D050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Reason 8: </a:t>
            </a:r>
            <a:r>
              <a:rPr lang="en-AU" dirty="0">
                <a:latin typeface="Apex New Light" panose="02010600040501010103" pitchFamily="50" charset="0"/>
                <a:ea typeface="Apex New Light" panose="02010600040501010103" pitchFamily="50" charset="0"/>
              </a:rPr>
              <a:t>Look for strategic opportunities to enhance value</a:t>
            </a:r>
          </a:p>
          <a:p>
            <a:r>
              <a:rPr lang="en-AU" dirty="0">
                <a:solidFill>
                  <a:srgbClr val="00B0F0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Reason 9: </a:t>
            </a:r>
            <a:r>
              <a:rPr lang="en-AU" dirty="0">
                <a:latin typeface="Apex New Light" panose="02010600040501010103" pitchFamily="50" charset="0"/>
                <a:ea typeface="Apex New Light" panose="02010600040501010103" pitchFamily="50" charset="0"/>
              </a:rPr>
              <a:t>Limited time and resources</a:t>
            </a:r>
          </a:p>
          <a:p>
            <a:endParaRPr lang="en-AU" i="1" dirty="0"/>
          </a:p>
          <a:p>
            <a:endParaRPr lang="en-AU" i="1" dirty="0"/>
          </a:p>
          <a:p>
            <a:endParaRPr lang="en-AU" i="1" dirty="0"/>
          </a:p>
          <a:p>
            <a:endParaRPr lang="en-AU" i="1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C8985-D717-4E50-ACB9-B912716E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80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74517-2770-4B9B-973F-ED0C9FA08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4" t="29472" r="20000" b="4279"/>
          <a:stretch/>
        </p:blipFill>
        <p:spPr>
          <a:xfrm>
            <a:off x="1071283" y="1707356"/>
            <a:ext cx="9580575" cy="4598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1C6F67-9F11-4EE4-9DD4-9144DD6609F0}"/>
              </a:ext>
            </a:extLst>
          </p:cNvPr>
          <p:cNvSpPr txBox="1"/>
          <p:nvPr/>
        </p:nvSpPr>
        <p:spPr>
          <a:xfrm>
            <a:off x="1550362" y="1081038"/>
            <a:ext cx="910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 1: Threats don’t just occur in operation phase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E8C088-B3CA-40BE-97C8-C4B79E8F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097" y="79883"/>
            <a:ext cx="8229600" cy="1143000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Why we need to think differently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FD57B-7A34-4581-93B6-0D2A2AAA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79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38F48-35AB-4BD3-A5F1-6FC07D5D3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 t="28558" r="21172" b="14904"/>
          <a:stretch/>
        </p:blipFill>
        <p:spPr>
          <a:xfrm>
            <a:off x="1370543" y="1728318"/>
            <a:ext cx="10740775" cy="492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B5C699-90A9-4591-AEB4-54D9192B48FD}"/>
              </a:ext>
            </a:extLst>
          </p:cNvPr>
          <p:cNvSpPr txBox="1"/>
          <p:nvPr/>
        </p:nvSpPr>
        <p:spPr>
          <a:xfrm>
            <a:off x="915310" y="429167"/>
            <a:ext cx="1050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 2: Fish survival depends on many things – not just Stormwater Design Objectives (i.e. 80/60/45)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8AAD1-A5C1-4DAB-AF6C-C45A8AE4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77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91264C-2700-4198-8E1F-A387381BC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6" t="24471" r="23124" b="19423"/>
          <a:stretch/>
        </p:blipFill>
        <p:spPr>
          <a:xfrm>
            <a:off x="847164" y="1463663"/>
            <a:ext cx="10649561" cy="4979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724C2B-B7F7-4053-9A01-DE29CEA53F4E}"/>
              </a:ext>
            </a:extLst>
          </p:cNvPr>
          <p:cNvSpPr txBox="1"/>
          <p:nvPr/>
        </p:nvSpPr>
        <p:spPr>
          <a:xfrm>
            <a:off x="1774171" y="493667"/>
            <a:ext cx="879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3: 80/60/45 provides only a fraction of human needs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CA3E7-ADCD-4FAB-A4CA-B4279A6A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13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026B24-41BF-4731-A1A5-632B903EC21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5"/>
          <a:stretch/>
        </p:blipFill>
        <p:spPr bwMode="auto">
          <a:xfrm>
            <a:off x="1621469" y="1803826"/>
            <a:ext cx="8974856" cy="46726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94097" y="79883"/>
            <a:ext cx="8229600" cy="1143000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Complex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AU" dirty="0">
                <a:solidFill>
                  <a:srgbClr val="006CAB"/>
                </a:solidFill>
                <a:latin typeface="Apex New Light" panose="02010600040501010103" pitchFamily="50" charset="0"/>
                <a:ea typeface="Apex New Light" panose="02010600040501010103" pitchFamily="50" charset="0"/>
              </a:rPr>
              <a:t>system</a:t>
            </a:r>
          </a:p>
        </p:txBody>
      </p:sp>
      <p:sp>
        <p:nvSpPr>
          <p:cNvPr id="2" name="Oval 1"/>
          <p:cNvSpPr/>
          <p:nvPr/>
        </p:nvSpPr>
        <p:spPr>
          <a:xfrm>
            <a:off x="6528621" y="3688950"/>
            <a:ext cx="393305" cy="509427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AU">
              <a:solidFill>
                <a:schemeClr val="accent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66692-AF25-47CD-BBD1-3331C5A00CC5}"/>
              </a:ext>
            </a:extLst>
          </p:cNvPr>
          <p:cNvSpPr txBox="1"/>
          <p:nvPr/>
        </p:nvSpPr>
        <p:spPr>
          <a:xfrm>
            <a:off x="790412" y="962503"/>
            <a:ext cx="1107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7F7F7F"/>
                </a:solidFill>
                <a:latin typeface="Apex New Book" panose="02010600040501010103" pitchFamily="50" charset="0"/>
                <a:ea typeface="Apex New Book" panose="02010600040501010103" pitchFamily="50" charset="0"/>
              </a:rPr>
              <a:t>Reason 4: There are many different ways to manage waterway health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430C335A-C28D-4679-A3FD-4ED9B0CF5C9A}"/>
              </a:ext>
            </a:extLst>
          </p:cNvPr>
          <p:cNvSpPr/>
          <p:nvPr/>
        </p:nvSpPr>
        <p:spPr>
          <a:xfrm>
            <a:off x="190565" y="6065911"/>
            <a:ext cx="1311970" cy="65717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Hazards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A42D78CE-5A6D-4314-9EF2-A2626BB999EE}"/>
              </a:ext>
            </a:extLst>
          </p:cNvPr>
          <p:cNvSpPr/>
          <p:nvPr/>
        </p:nvSpPr>
        <p:spPr>
          <a:xfrm>
            <a:off x="9928041" y="6026677"/>
            <a:ext cx="1336568" cy="696410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9B2AA-6B9D-43C6-BC85-FA483C2C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9B2-1146-4B3D-A0CD-4ED045E6624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2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819</Words>
  <Application>Microsoft Office PowerPoint</Application>
  <PresentationFormat>Widescreen</PresentationFormat>
  <Paragraphs>108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Apex New Book</vt:lpstr>
      <vt:lpstr>Apex New Light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How do we best manage our waterways?</vt:lpstr>
      <vt:lpstr>A typical approach to manage risk</vt:lpstr>
      <vt:lpstr>Why we need to think differently</vt:lpstr>
      <vt:lpstr>Why we need to think differently</vt:lpstr>
      <vt:lpstr>PowerPoint Presentation</vt:lpstr>
      <vt:lpstr>PowerPoint Presentation</vt:lpstr>
      <vt:lpstr>Complex system</vt:lpstr>
      <vt:lpstr>Barrier bypass </vt:lpstr>
      <vt:lpstr>Hotspots and hot moments</vt:lpstr>
      <vt:lpstr>PowerPoint Presentation</vt:lpstr>
      <vt:lpstr>PowerPoint Presentation</vt:lpstr>
      <vt:lpstr>The scale of the issue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Browning</dc:creator>
  <cp:lastModifiedBy>Glenn Browning</cp:lastModifiedBy>
  <cp:revision>12</cp:revision>
  <dcterms:created xsi:type="dcterms:W3CDTF">2020-05-05T04:28:57Z</dcterms:created>
  <dcterms:modified xsi:type="dcterms:W3CDTF">2020-05-11T06:31:10Z</dcterms:modified>
</cp:coreProperties>
</file>